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5226" autoAdjust="0"/>
  </p:normalViewPr>
  <p:slideViewPr>
    <p:cSldViewPr snapToGrid="0">
      <p:cViewPr varScale="1">
        <p:scale>
          <a:sx n="116" d="100"/>
          <a:sy n="116" d="100"/>
        </p:scale>
        <p:origin x="416" y="1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40355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2470420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3568575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244979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1945201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213157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84540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169298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2501754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31190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12/8/23</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dirty="0"/>
          </a:p>
        </p:txBody>
      </p:sp>
    </p:spTree>
    <p:extLst>
      <p:ext uri="{BB962C8B-B14F-4D97-AF65-F5344CB8AC3E}">
        <p14:creationId xmlns:p14="http://schemas.microsoft.com/office/powerpoint/2010/main" val="95903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12/8/23</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dirty="0"/>
          </a:p>
        </p:txBody>
      </p:sp>
    </p:spTree>
    <p:extLst>
      <p:ext uri="{BB962C8B-B14F-4D97-AF65-F5344CB8AC3E}">
        <p14:creationId xmlns:p14="http://schemas.microsoft.com/office/powerpoint/2010/main" val="3217229048"/>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8" r:id="rId6"/>
    <p:sldLayoutId id="2147483923" r:id="rId7"/>
    <p:sldLayoutId id="2147483924" r:id="rId8"/>
    <p:sldLayoutId id="2147483925" r:id="rId9"/>
    <p:sldLayoutId id="2147483927" r:id="rId10"/>
    <p:sldLayoutId id="2147483926"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326617-1622-B4A2-B637-8EC233CC4772}"/>
              </a:ext>
            </a:extLst>
          </p:cNvPr>
          <p:cNvSpPr>
            <a:spLocks noGrp="1"/>
          </p:cNvSpPr>
          <p:nvPr>
            <p:ph type="ctrTitle"/>
          </p:nvPr>
        </p:nvSpPr>
        <p:spPr>
          <a:xfrm>
            <a:off x="6095999" y="892589"/>
            <a:ext cx="6095980" cy="2422542"/>
          </a:xfrm>
        </p:spPr>
        <p:txBody>
          <a:bodyPr vert="horz" lIns="91440" tIns="45720" rIns="91440" bIns="45720" rtlCol="0" anchor="b">
            <a:normAutofit/>
          </a:bodyPr>
          <a:lstStyle/>
          <a:p>
            <a:pPr algn="l">
              <a:lnSpc>
                <a:spcPct val="100000"/>
              </a:lnSpc>
            </a:pPr>
            <a:r>
              <a:rPr lang="en-US" b="1" kern="1200" dirty="0">
                <a:solidFill>
                  <a:schemeClr val="tx1"/>
                </a:solidFill>
                <a:latin typeface="Britannic Bold" panose="020B0903060703020204" pitchFamily="34" charset="0"/>
              </a:rPr>
              <a:t>Application Interface Enhancement:</a:t>
            </a:r>
            <a:br>
              <a:rPr lang="en-US" b="1" kern="1200" dirty="0">
                <a:solidFill>
                  <a:schemeClr val="tx1"/>
                </a:solidFill>
                <a:latin typeface="Britannic Bold" panose="020B0903060703020204" pitchFamily="34" charset="0"/>
              </a:rPr>
            </a:br>
            <a:r>
              <a:rPr lang="en-US" b="1" kern="1200" dirty="0">
                <a:solidFill>
                  <a:schemeClr val="tx1"/>
                </a:solidFill>
                <a:latin typeface="Britannic Bold" panose="020B0903060703020204" pitchFamily="34" charset="0"/>
              </a:rPr>
              <a:t>HealthPass</a:t>
            </a:r>
          </a:p>
        </p:txBody>
      </p:sp>
      <p:pic>
        <p:nvPicPr>
          <p:cNvPr id="7" name="Resim 6" descr="logo, simge, sembol, grafik, yazı tipi içeren bir resim&#10;&#10;Açıklama otomatik olarak oluşturuldu">
            <a:extLst>
              <a:ext uri="{FF2B5EF4-FFF2-40B4-BE49-F238E27FC236}">
                <a16:creationId xmlns:a16="http://schemas.microsoft.com/office/drawing/2014/main" id="{3512C9A7-EF6B-50BE-AD38-5AFC5DD61644}"/>
              </a:ext>
            </a:extLst>
          </p:cNvPr>
          <p:cNvPicPr>
            <a:picLocks noChangeAspect="1"/>
          </p:cNvPicPr>
          <p:nvPr/>
        </p:nvPicPr>
        <p:blipFill rotWithShape="1">
          <a:blip r:embed="rId2"/>
          <a:srcRect l="7489" r="3626" b="4"/>
          <a:stretch/>
        </p:blipFill>
        <p:spPr>
          <a:xfrm>
            <a:off x="0" y="10"/>
            <a:ext cx="5703355" cy="6857990"/>
          </a:xfrm>
          <a:prstGeom prst="rect">
            <a:avLst/>
          </a:prstGeom>
        </p:spPr>
      </p:pic>
      <p:sp>
        <p:nvSpPr>
          <p:cNvPr id="3" name="Alt Başlık 2">
            <a:extLst>
              <a:ext uri="{FF2B5EF4-FFF2-40B4-BE49-F238E27FC236}">
                <a16:creationId xmlns:a16="http://schemas.microsoft.com/office/drawing/2014/main" id="{B9A3A713-21FC-81A2-D3B0-4273ECC45C91}"/>
              </a:ext>
            </a:extLst>
          </p:cNvPr>
          <p:cNvSpPr>
            <a:spLocks noGrp="1"/>
          </p:cNvSpPr>
          <p:nvPr>
            <p:ph type="subTitle" idx="1"/>
          </p:nvPr>
        </p:nvSpPr>
        <p:spPr>
          <a:xfrm>
            <a:off x="6095999" y="4070408"/>
            <a:ext cx="4563883" cy="3461013"/>
          </a:xfrm>
        </p:spPr>
        <p:txBody>
          <a:bodyPr vert="horz" lIns="91440" tIns="45720" rIns="91440" bIns="45720" rtlCol="0">
            <a:normAutofit/>
          </a:bodyPr>
          <a:lstStyle/>
          <a:p>
            <a:pPr algn="l"/>
            <a:r>
              <a:rPr lang="en-US" sz="2400" b="1" dirty="0">
                <a:latin typeface="Britannic Bold" panose="020B0903060703020204" pitchFamily="34" charset="0"/>
              </a:rPr>
              <a:t>Seng474 – Term Project</a:t>
            </a:r>
          </a:p>
          <a:p>
            <a:pPr algn="l"/>
            <a:endParaRPr lang="en-US" b="1" dirty="0">
              <a:latin typeface="Britannic Bold" panose="020B0903060703020204" pitchFamily="34" charset="0"/>
            </a:endParaRPr>
          </a:p>
          <a:p>
            <a:pPr algn="l"/>
            <a:r>
              <a:rPr lang="en-US" sz="1600" dirty="0">
                <a:latin typeface="Britannic Bold" panose="020B0903060703020204" pitchFamily="34" charset="0"/>
              </a:rPr>
              <a:t>Mesude Gökpınar 202028016 </a:t>
            </a:r>
          </a:p>
          <a:p>
            <a:pPr algn="l"/>
            <a:r>
              <a:rPr lang="en-US" sz="1600" dirty="0">
                <a:latin typeface="Britannic Bold" panose="020B0903060703020204" pitchFamily="34" charset="0"/>
              </a:rPr>
              <a:t>Duru Karacan 202128022</a:t>
            </a:r>
          </a:p>
          <a:p>
            <a:pPr algn="l"/>
            <a:r>
              <a:rPr lang="en-US" sz="1600" dirty="0">
                <a:latin typeface="Britannic Bold" panose="020B0903060703020204" pitchFamily="34" charset="0"/>
              </a:rPr>
              <a:t>Hikmetcan Altaş 202011017</a:t>
            </a:r>
          </a:p>
          <a:p>
            <a:pPr algn="l"/>
            <a:endParaRPr lang="en-US" dirty="0"/>
          </a:p>
        </p:txBody>
      </p:sp>
      <p:pic>
        <p:nvPicPr>
          <p:cNvPr id="9" name="Resim 8" descr="yazı tipi, ekran görüntüsü, grafik, logo içeren bir resim&#10;&#10;Açıklama otomatik olarak oluşturuldu">
            <a:extLst>
              <a:ext uri="{FF2B5EF4-FFF2-40B4-BE49-F238E27FC236}">
                <a16:creationId xmlns:a16="http://schemas.microsoft.com/office/drawing/2014/main" id="{DEA023DA-8DEB-5025-3D26-A765BE8188A8}"/>
              </a:ext>
            </a:extLst>
          </p:cNvPr>
          <p:cNvPicPr>
            <a:picLocks noChangeAspect="1"/>
          </p:cNvPicPr>
          <p:nvPr/>
        </p:nvPicPr>
        <p:blipFill rotWithShape="1">
          <a:blip r:embed="rId3"/>
          <a:srcRect l="20416" t="32485" b="31470"/>
          <a:stretch/>
        </p:blipFill>
        <p:spPr>
          <a:xfrm>
            <a:off x="829148" y="5594887"/>
            <a:ext cx="3884345" cy="976393"/>
          </a:xfrm>
          <a:prstGeom prst="rect">
            <a:avLst/>
          </a:prstGeom>
        </p:spPr>
      </p:pic>
      <p:sp>
        <p:nvSpPr>
          <p:cNvPr id="4" name="Metin kutusu 3">
            <a:extLst>
              <a:ext uri="{FF2B5EF4-FFF2-40B4-BE49-F238E27FC236}">
                <a16:creationId xmlns:a16="http://schemas.microsoft.com/office/drawing/2014/main" id="{D1E3AADB-6778-C519-BE4A-74C5FF5D1B67}"/>
              </a:ext>
            </a:extLst>
          </p:cNvPr>
          <p:cNvSpPr txBox="1"/>
          <p:nvPr/>
        </p:nvSpPr>
        <p:spPr>
          <a:xfrm>
            <a:off x="-874643" y="4903304"/>
            <a:ext cx="184731" cy="369332"/>
          </a:xfrm>
          <a:prstGeom prst="rect">
            <a:avLst/>
          </a:prstGeom>
          <a:noFill/>
        </p:spPr>
        <p:txBody>
          <a:bodyPr wrap="none" rtlCol="0">
            <a:spAutoFit/>
          </a:bodyPr>
          <a:lstStyle/>
          <a:p>
            <a:endParaRPr lang="tr-TR" dirty="0"/>
          </a:p>
        </p:txBody>
      </p:sp>
    </p:spTree>
    <p:extLst>
      <p:ext uri="{BB962C8B-B14F-4D97-AF65-F5344CB8AC3E}">
        <p14:creationId xmlns:p14="http://schemas.microsoft.com/office/powerpoint/2010/main" val="1504787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B25E8E-7738-911D-C007-4E19EEC51A9E}"/>
              </a:ext>
            </a:extLst>
          </p:cNvPr>
          <p:cNvSpPr>
            <a:spLocks noGrp="1"/>
          </p:cNvSpPr>
          <p:nvPr>
            <p:ph type="title"/>
          </p:nvPr>
        </p:nvSpPr>
        <p:spPr>
          <a:xfrm>
            <a:off x="594893" y="376687"/>
            <a:ext cx="10653578" cy="1132258"/>
          </a:xfrm>
        </p:spPr>
        <p:txBody>
          <a:bodyPr/>
          <a:lstStyle/>
          <a:p>
            <a:r>
              <a:rPr lang="tr-TR" dirty="0" err="1"/>
              <a:t>Our</a:t>
            </a:r>
            <a:r>
              <a:rPr lang="tr-TR" dirty="0"/>
              <a:t> </a:t>
            </a:r>
            <a:r>
              <a:rPr lang="tr-TR" dirty="0" err="1"/>
              <a:t>Rec</a:t>
            </a:r>
            <a:r>
              <a:rPr lang="tr-TR" dirty="0"/>
              <a:t>. </a:t>
            </a:r>
            <a:r>
              <a:rPr lang="tr-TR" dirty="0" err="1"/>
              <a:t>for</a:t>
            </a:r>
            <a:r>
              <a:rPr lang="tr-TR" dirty="0"/>
              <a:t> </a:t>
            </a:r>
            <a:r>
              <a:rPr lang="tr-TR" dirty="0" err="1"/>
              <a:t>digital</a:t>
            </a:r>
            <a:r>
              <a:rPr lang="tr-TR" dirty="0"/>
              <a:t> </a:t>
            </a:r>
            <a:r>
              <a:rPr lang="tr-TR" dirty="0" err="1"/>
              <a:t>health</a:t>
            </a:r>
            <a:r>
              <a:rPr lang="tr-TR" dirty="0"/>
              <a:t> </a:t>
            </a:r>
            <a:r>
              <a:rPr lang="tr-TR" dirty="0" err="1"/>
              <a:t>wallet</a:t>
            </a:r>
            <a:r>
              <a:rPr lang="tr-TR" dirty="0"/>
              <a:t> </a:t>
            </a:r>
            <a:r>
              <a:rPr lang="tr-TR" dirty="0" err="1"/>
              <a:t>screen</a:t>
            </a:r>
            <a:r>
              <a:rPr lang="tr-TR" dirty="0"/>
              <a:t>:</a:t>
            </a:r>
          </a:p>
        </p:txBody>
      </p:sp>
      <p:pic>
        <p:nvPicPr>
          <p:cNvPr id="5" name="İçerik Yer Tutucusu 4" descr="metin, ekran görüntüsü, yazılım, tasarım içeren bir resim&#10;&#10;Açıklama otomatik olarak oluşturuldu">
            <a:extLst>
              <a:ext uri="{FF2B5EF4-FFF2-40B4-BE49-F238E27FC236}">
                <a16:creationId xmlns:a16="http://schemas.microsoft.com/office/drawing/2014/main" id="{8B6FF35C-0BA8-F0F3-B250-79EAF11D412C}"/>
              </a:ext>
            </a:extLst>
          </p:cNvPr>
          <p:cNvPicPr>
            <a:picLocks noGrp="1" noChangeAspect="1"/>
          </p:cNvPicPr>
          <p:nvPr>
            <p:ph idx="1"/>
          </p:nvPr>
        </p:nvPicPr>
        <p:blipFill>
          <a:blip r:embed="rId2"/>
          <a:stretch>
            <a:fillRect/>
          </a:stretch>
        </p:blipFill>
        <p:spPr>
          <a:xfrm>
            <a:off x="2995046" y="1284771"/>
            <a:ext cx="2401080" cy="5196541"/>
          </a:xfrm>
        </p:spPr>
      </p:pic>
      <p:pic>
        <p:nvPicPr>
          <p:cNvPr id="4" name="Resim 3" descr="metin, ekran görüntüsü, yazı tipi, tasarım içeren bir resim&#10;&#10;Açıklama otomatik olarak oluşturuldu">
            <a:extLst>
              <a:ext uri="{FF2B5EF4-FFF2-40B4-BE49-F238E27FC236}">
                <a16:creationId xmlns:a16="http://schemas.microsoft.com/office/drawing/2014/main" id="{50F14619-5F04-D491-BDF3-9D89C1BE7228}"/>
              </a:ext>
            </a:extLst>
          </p:cNvPr>
          <p:cNvPicPr>
            <a:picLocks noChangeAspect="1"/>
          </p:cNvPicPr>
          <p:nvPr/>
        </p:nvPicPr>
        <p:blipFill>
          <a:blip r:embed="rId3"/>
          <a:stretch>
            <a:fillRect/>
          </a:stretch>
        </p:blipFill>
        <p:spPr>
          <a:xfrm>
            <a:off x="338817" y="1284771"/>
            <a:ext cx="2400153" cy="5196541"/>
          </a:xfrm>
          <a:prstGeom prst="rect">
            <a:avLst/>
          </a:prstGeom>
        </p:spPr>
      </p:pic>
      <p:sp>
        <p:nvSpPr>
          <p:cNvPr id="3" name="Metin kutusu 2">
            <a:extLst>
              <a:ext uri="{FF2B5EF4-FFF2-40B4-BE49-F238E27FC236}">
                <a16:creationId xmlns:a16="http://schemas.microsoft.com/office/drawing/2014/main" id="{003879E5-8C66-D856-CA03-8115574A39DA}"/>
              </a:ext>
            </a:extLst>
          </p:cNvPr>
          <p:cNvSpPr txBox="1"/>
          <p:nvPr/>
        </p:nvSpPr>
        <p:spPr>
          <a:xfrm>
            <a:off x="5747657" y="1698171"/>
            <a:ext cx="5990253" cy="4539704"/>
          </a:xfrm>
          <a:prstGeom prst="rect">
            <a:avLst/>
          </a:prstGeom>
          <a:noFill/>
        </p:spPr>
        <p:txBody>
          <a:bodyPr wrap="square" rtlCol="0">
            <a:spAutoFit/>
          </a:bodyPr>
          <a:lstStyle/>
          <a:p>
            <a:pPr marL="285750" indent="-285750" algn="l">
              <a:buFont typeface="Arial" panose="020B0604020202020204" pitchFamily="34" charset="0"/>
              <a:buChar char="•"/>
            </a:pPr>
            <a:r>
              <a:rPr lang="en-US" sz="1700" b="0" i="0" dirty="0">
                <a:solidFill>
                  <a:schemeClr val="tx1">
                    <a:lumMod val="95000"/>
                    <a:lumOff val="5000"/>
                  </a:schemeClr>
                </a:solidFill>
                <a:effectLst/>
                <a:latin typeface="Söhne"/>
              </a:rPr>
              <a:t>When entering the page, it mentions the ability to add certificates via e-</a:t>
            </a:r>
            <a:r>
              <a:rPr lang="en-US" sz="1700" b="0" i="0" dirty="0" err="1">
                <a:solidFill>
                  <a:schemeClr val="tx1">
                    <a:lumMod val="95000"/>
                    <a:lumOff val="5000"/>
                  </a:schemeClr>
                </a:solidFill>
                <a:effectLst/>
                <a:latin typeface="Söhne"/>
              </a:rPr>
              <a:t>Nabız</a:t>
            </a:r>
            <a:r>
              <a:rPr lang="en-US" sz="1700" b="0" i="0" dirty="0">
                <a:solidFill>
                  <a:schemeClr val="tx1">
                    <a:lumMod val="95000"/>
                    <a:lumOff val="5000"/>
                  </a:schemeClr>
                </a:solidFill>
                <a:effectLst/>
                <a:latin typeface="Söhne"/>
              </a:rPr>
              <a:t>, but there is no link or clickable area directing to e-</a:t>
            </a:r>
            <a:r>
              <a:rPr lang="en-US" sz="1700" b="0" i="0" dirty="0" err="1">
                <a:solidFill>
                  <a:schemeClr val="tx1">
                    <a:lumMod val="95000"/>
                    <a:lumOff val="5000"/>
                  </a:schemeClr>
                </a:solidFill>
                <a:effectLst/>
                <a:latin typeface="Söhne"/>
              </a:rPr>
              <a:t>Nabız</a:t>
            </a:r>
            <a:r>
              <a:rPr lang="en-US" sz="1700" b="0" i="0" dirty="0">
                <a:solidFill>
                  <a:schemeClr val="tx1">
                    <a:lumMod val="95000"/>
                    <a:lumOff val="5000"/>
                  </a:schemeClr>
                </a:solidFill>
                <a:effectLst/>
                <a:latin typeface="Söhne"/>
              </a:rPr>
              <a:t>. To further streamline this process, an "Connect with e-</a:t>
            </a:r>
            <a:r>
              <a:rPr lang="en-US" sz="1700" b="0" i="0" dirty="0" err="1">
                <a:solidFill>
                  <a:schemeClr val="tx1">
                    <a:lumMod val="95000"/>
                    <a:lumOff val="5000"/>
                  </a:schemeClr>
                </a:solidFill>
                <a:effectLst/>
                <a:latin typeface="Söhne"/>
              </a:rPr>
              <a:t>Nabız</a:t>
            </a:r>
            <a:r>
              <a:rPr lang="en-US" sz="1700" b="0" i="0" dirty="0">
                <a:solidFill>
                  <a:schemeClr val="tx1">
                    <a:lumMod val="95000"/>
                    <a:lumOff val="5000"/>
                  </a:schemeClr>
                </a:solidFill>
                <a:effectLst/>
                <a:latin typeface="Söhne"/>
              </a:rPr>
              <a:t>" extension can be added, allowing users to import certificates without hassle.</a:t>
            </a:r>
          </a:p>
          <a:p>
            <a:pPr marL="285750" indent="-285750" algn="l">
              <a:buFont typeface="Arial" panose="020B0604020202020204" pitchFamily="34" charset="0"/>
              <a:buChar char="•"/>
            </a:pPr>
            <a:endParaRPr lang="en-US" sz="1700" b="0" i="0" dirty="0">
              <a:solidFill>
                <a:schemeClr val="tx1">
                  <a:lumMod val="95000"/>
                  <a:lumOff val="5000"/>
                </a:schemeClr>
              </a:solidFill>
              <a:effectLst/>
              <a:latin typeface="Söhne"/>
            </a:endParaRPr>
          </a:p>
          <a:p>
            <a:pPr marL="285750" indent="-285750" algn="l">
              <a:buFont typeface="Arial" panose="020B0604020202020204" pitchFamily="34" charset="0"/>
              <a:buChar char="•"/>
            </a:pPr>
            <a:r>
              <a:rPr lang="en-US" sz="1700" b="0" i="0" dirty="0">
                <a:solidFill>
                  <a:schemeClr val="tx1">
                    <a:lumMod val="95000"/>
                    <a:lumOff val="5000"/>
                  </a:schemeClr>
                </a:solidFill>
                <a:effectLst/>
                <a:latin typeface="Söhne"/>
              </a:rPr>
              <a:t>After adding certificates, selecting and checking them becomes challenging, especially when multiple categories of certificates are added. To address this issue, a filtering and sorting section should be placed above to make it easier to find the desired certificate when multiple categories are present. Additionally, to facilitate the direct selection of the desired certificate, different listing options for certificates should be introduced.</a:t>
            </a:r>
          </a:p>
          <a:p>
            <a:pPr marL="285750" indent="-285750" algn="l">
              <a:buFont typeface="Arial" panose="020B0604020202020204" pitchFamily="34" charset="0"/>
              <a:buChar char="•"/>
            </a:pPr>
            <a:endParaRPr lang="en-US" sz="1700" b="0" i="0" dirty="0">
              <a:solidFill>
                <a:schemeClr val="tx1">
                  <a:lumMod val="95000"/>
                  <a:lumOff val="5000"/>
                </a:schemeClr>
              </a:solidFill>
              <a:effectLst/>
              <a:latin typeface="Söhne"/>
            </a:endParaRPr>
          </a:p>
          <a:p>
            <a:pPr marL="285750" indent="-285750" algn="l">
              <a:buFont typeface="Arial" panose="020B0604020202020204" pitchFamily="34" charset="0"/>
              <a:buChar char="•"/>
            </a:pPr>
            <a:r>
              <a:rPr lang="en-US" sz="1700" b="0" i="0" dirty="0">
                <a:solidFill>
                  <a:schemeClr val="tx1">
                    <a:lumMod val="95000"/>
                    <a:lumOff val="5000"/>
                  </a:schemeClr>
                </a:solidFill>
                <a:effectLst/>
                <a:latin typeface="Söhne"/>
              </a:rPr>
              <a:t>At the bottom of the page, home, favorite, and back buttons can be added for easy navigation.</a:t>
            </a:r>
          </a:p>
        </p:txBody>
      </p:sp>
    </p:spTree>
    <p:extLst>
      <p:ext uri="{BB962C8B-B14F-4D97-AF65-F5344CB8AC3E}">
        <p14:creationId xmlns:p14="http://schemas.microsoft.com/office/powerpoint/2010/main" val="279239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611170-642D-D006-991A-E429518A3BC0}"/>
              </a:ext>
            </a:extLst>
          </p:cNvPr>
          <p:cNvSpPr>
            <a:spLocks noGrp="1"/>
          </p:cNvSpPr>
          <p:nvPr>
            <p:ph type="title"/>
          </p:nvPr>
        </p:nvSpPr>
        <p:spPr>
          <a:xfrm>
            <a:off x="612648" y="376687"/>
            <a:ext cx="10653578" cy="1132258"/>
          </a:xfrm>
        </p:spPr>
        <p:txBody>
          <a:bodyPr/>
          <a:lstStyle/>
          <a:p>
            <a:r>
              <a:rPr lang="tr-TR" dirty="0" err="1"/>
              <a:t>Our</a:t>
            </a:r>
            <a:r>
              <a:rPr lang="tr-TR" dirty="0"/>
              <a:t> </a:t>
            </a:r>
            <a:r>
              <a:rPr lang="tr-TR" dirty="0" err="1"/>
              <a:t>Rec</a:t>
            </a:r>
            <a:r>
              <a:rPr lang="tr-TR" dirty="0"/>
              <a:t>. </a:t>
            </a:r>
            <a:r>
              <a:rPr lang="tr-TR" dirty="0" err="1"/>
              <a:t>for</a:t>
            </a:r>
            <a:r>
              <a:rPr lang="tr-TR" dirty="0"/>
              <a:t> </a:t>
            </a:r>
            <a:r>
              <a:rPr lang="tr-TR" dirty="0" err="1"/>
              <a:t>Scanning</a:t>
            </a:r>
            <a:r>
              <a:rPr lang="tr-TR" dirty="0"/>
              <a:t> </a:t>
            </a:r>
            <a:r>
              <a:rPr lang="tr-TR" dirty="0" err="1"/>
              <a:t>Sertificate</a:t>
            </a:r>
            <a:r>
              <a:rPr lang="tr-TR" dirty="0"/>
              <a:t>:</a:t>
            </a:r>
          </a:p>
        </p:txBody>
      </p:sp>
      <p:pic>
        <p:nvPicPr>
          <p:cNvPr id="5" name="İçerik Yer Tutucusu 4" descr="metin, insan yüzü, gülümsemek, gülüş, kişi, şahıs içeren bir resim&#10;&#10;Açıklama otomatik olarak oluşturuldu">
            <a:extLst>
              <a:ext uri="{FF2B5EF4-FFF2-40B4-BE49-F238E27FC236}">
                <a16:creationId xmlns:a16="http://schemas.microsoft.com/office/drawing/2014/main" id="{DD779054-DE40-36C9-597C-62985E0C8226}"/>
              </a:ext>
            </a:extLst>
          </p:cNvPr>
          <p:cNvPicPr>
            <a:picLocks noGrp="1" noChangeAspect="1"/>
          </p:cNvPicPr>
          <p:nvPr>
            <p:ph idx="1"/>
          </p:nvPr>
        </p:nvPicPr>
        <p:blipFill>
          <a:blip r:embed="rId2"/>
          <a:stretch>
            <a:fillRect/>
          </a:stretch>
        </p:blipFill>
        <p:spPr>
          <a:xfrm>
            <a:off x="612648" y="1245571"/>
            <a:ext cx="2352956" cy="5092389"/>
          </a:xfrm>
        </p:spPr>
      </p:pic>
      <p:sp>
        <p:nvSpPr>
          <p:cNvPr id="6" name="Metin kutusu 5">
            <a:extLst>
              <a:ext uri="{FF2B5EF4-FFF2-40B4-BE49-F238E27FC236}">
                <a16:creationId xmlns:a16="http://schemas.microsoft.com/office/drawing/2014/main" id="{537F8A8D-AB37-3872-C9E4-669906BA038F}"/>
              </a:ext>
            </a:extLst>
          </p:cNvPr>
          <p:cNvSpPr txBox="1"/>
          <p:nvPr/>
        </p:nvSpPr>
        <p:spPr>
          <a:xfrm>
            <a:off x="3278730" y="2336393"/>
            <a:ext cx="8300622" cy="2708434"/>
          </a:xfrm>
          <a:prstGeom prst="rect">
            <a:avLst/>
          </a:prstGeom>
          <a:noFill/>
        </p:spPr>
        <p:txBody>
          <a:bodyPr wrap="square" rtlCol="0">
            <a:spAutoFit/>
          </a:bodyPr>
          <a:lstStyle/>
          <a:p>
            <a:pPr marL="285750" indent="-285750">
              <a:buFont typeface="Arial" panose="020B0604020202020204" pitchFamily="34" charset="0"/>
              <a:buChar char="•"/>
            </a:pPr>
            <a:r>
              <a:rPr lang="en-US" sz="1700" dirty="0"/>
              <a:t>There is no warning when the QR code is incorrect or invalid while scanning. A prompt for such cases can be quickly implemented to provide feedback.</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Similarly, when adding a certificate here, a few alternative options to the QR code can be included (such as a written encrypted version of the QR code).</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button for e-</a:t>
            </a:r>
            <a:r>
              <a:rPr lang="en-US" sz="1700" dirty="0" err="1"/>
              <a:t>Nabız</a:t>
            </a:r>
            <a:r>
              <a:rPr lang="en-US" sz="1700" dirty="0"/>
              <a:t> can also be added here.</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For easy navigation at the bottom of the page, home, favorite, and back buttons can be included.</a:t>
            </a:r>
            <a:endParaRPr lang="tr-TR" sz="1700" dirty="0"/>
          </a:p>
        </p:txBody>
      </p:sp>
      <p:pic>
        <p:nvPicPr>
          <p:cNvPr id="8" name="Resim 7" descr="kalıp, desen, düzen, grafik, piksel, tasarım içeren bir resim&#10;&#10;Açıklama otomatik olarak oluşturuldu">
            <a:extLst>
              <a:ext uri="{FF2B5EF4-FFF2-40B4-BE49-F238E27FC236}">
                <a16:creationId xmlns:a16="http://schemas.microsoft.com/office/drawing/2014/main" id="{8BD730DA-7E03-E1BF-8AD7-B670AE53EA5A}"/>
              </a:ext>
            </a:extLst>
          </p:cNvPr>
          <p:cNvPicPr>
            <a:picLocks noChangeAspect="1"/>
          </p:cNvPicPr>
          <p:nvPr/>
        </p:nvPicPr>
        <p:blipFill>
          <a:blip r:embed="rId3">
            <a:alphaModFix amt="35000"/>
          </a:blip>
          <a:stretch>
            <a:fillRect/>
          </a:stretch>
        </p:blipFill>
        <p:spPr>
          <a:xfrm>
            <a:off x="584354" y="4158430"/>
            <a:ext cx="2381250" cy="2381250"/>
          </a:xfrm>
          <a:prstGeom prst="rect">
            <a:avLst/>
          </a:prstGeom>
        </p:spPr>
      </p:pic>
    </p:spTree>
    <p:extLst>
      <p:ext uri="{BB962C8B-B14F-4D97-AF65-F5344CB8AC3E}">
        <p14:creationId xmlns:p14="http://schemas.microsoft.com/office/powerpoint/2010/main" val="313894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4A4FD9C-3CA4-5FE2-448A-2C84AB6AD8C9}"/>
              </a:ext>
            </a:extLst>
          </p:cNvPr>
          <p:cNvSpPr>
            <a:spLocks noGrp="1"/>
          </p:cNvSpPr>
          <p:nvPr>
            <p:ph idx="1"/>
          </p:nvPr>
        </p:nvSpPr>
        <p:spPr/>
        <p:txBody>
          <a:bodyPr>
            <a:normAutofit/>
          </a:bodyPr>
          <a:lstStyle/>
          <a:p>
            <a:pPr marL="0" indent="0" algn="ctr">
              <a:buNone/>
            </a:pPr>
            <a:r>
              <a:rPr lang="tr-TR" sz="10000" dirty="0"/>
              <a:t>THANKS!</a:t>
            </a:r>
          </a:p>
        </p:txBody>
      </p:sp>
    </p:spTree>
    <p:extLst>
      <p:ext uri="{BB962C8B-B14F-4D97-AF65-F5344CB8AC3E}">
        <p14:creationId xmlns:p14="http://schemas.microsoft.com/office/powerpoint/2010/main" val="237530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6ED5C6-BD43-469F-0920-3E68D5BAD215}"/>
              </a:ext>
            </a:extLst>
          </p:cNvPr>
          <p:cNvSpPr>
            <a:spLocks noGrp="1"/>
          </p:cNvSpPr>
          <p:nvPr>
            <p:ph type="title"/>
          </p:nvPr>
        </p:nvSpPr>
        <p:spPr/>
        <p:txBody>
          <a:bodyPr/>
          <a:lstStyle/>
          <a:p>
            <a:r>
              <a:rPr lang="tr-TR" dirty="0">
                <a:solidFill>
                  <a:schemeClr val="accent6">
                    <a:lumMod val="50000"/>
                  </a:schemeClr>
                </a:solidFill>
              </a:rPr>
              <a:t>Table of Content</a:t>
            </a:r>
          </a:p>
        </p:txBody>
      </p:sp>
      <p:sp>
        <p:nvSpPr>
          <p:cNvPr id="3" name="İçerik Yer Tutucusu 2">
            <a:extLst>
              <a:ext uri="{FF2B5EF4-FFF2-40B4-BE49-F238E27FC236}">
                <a16:creationId xmlns:a16="http://schemas.microsoft.com/office/drawing/2014/main" id="{643802DC-8BE2-66B5-6E05-5BCB4C3CD05B}"/>
              </a:ext>
            </a:extLst>
          </p:cNvPr>
          <p:cNvSpPr>
            <a:spLocks noGrp="1"/>
          </p:cNvSpPr>
          <p:nvPr>
            <p:ph idx="1"/>
          </p:nvPr>
        </p:nvSpPr>
        <p:spPr/>
        <p:txBody>
          <a:bodyPr/>
          <a:lstStyle/>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Team Structure</a:t>
            </a: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Purpose of the Test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Scope of the Test</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cs typeface="Times New Roman" panose="02020603050405020304" pitchFamily="18" charset="0"/>
              </a:rPr>
              <a:t>Heuristics List with the number of the problems found</a:t>
            </a:r>
          </a:p>
          <a:p>
            <a:r>
              <a:rPr lang="en-GB" sz="1800" dirty="0">
                <a:effectLst/>
                <a:latin typeface="Arial" panose="020B0604020202020204" pitchFamily="34" charset="0"/>
                <a:ea typeface="Times New Roman" panose="02020603050405020304" pitchFamily="18" charset="0"/>
              </a:rPr>
              <a:t>Findings of the heuristic evaluation</a:t>
            </a:r>
            <a:endParaRPr lang="en-GB" sz="1800" dirty="0">
              <a:latin typeface="Arial" panose="020B0604020202020204" pitchFamily="34" charset="0"/>
              <a:ea typeface="Times New Roman" panose="02020603050405020304" pitchFamily="18" charset="0"/>
              <a:cs typeface="Times New Roman" panose="02020603050405020304" pitchFamily="18" charset="0"/>
            </a:endParaRPr>
          </a:p>
          <a:p>
            <a:r>
              <a:rPr lang="en-GB" sz="1800" dirty="0">
                <a:effectLst/>
                <a:latin typeface="Arial" panose="020B0604020202020204" pitchFamily="34" charset="0"/>
                <a:ea typeface="Times New Roman" panose="02020603050405020304" pitchFamily="18" charset="0"/>
              </a:rPr>
              <a:t>Recommendations</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3272077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107F37-F575-03E9-3FA2-8E6A508E4B15}"/>
              </a:ext>
            </a:extLst>
          </p:cNvPr>
          <p:cNvSpPr>
            <a:spLocks noGrp="1"/>
          </p:cNvSpPr>
          <p:nvPr>
            <p:ph type="title"/>
          </p:nvPr>
        </p:nvSpPr>
        <p:spPr/>
        <p:txBody>
          <a:bodyPr/>
          <a:lstStyle/>
          <a:p>
            <a:r>
              <a:rPr lang="tr-TR" dirty="0">
                <a:solidFill>
                  <a:schemeClr val="accent6">
                    <a:lumMod val="50000"/>
                  </a:schemeClr>
                </a:solidFill>
              </a:rPr>
              <a:t>Team Structure</a:t>
            </a:r>
          </a:p>
        </p:txBody>
      </p:sp>
      <p:sp>
        <p:nvSpPr>
          <p:cNvPr id="3" name="İçerik Yer Tutucusu 2">
            <a:extLst>
              <a:ext uri="{FF2B5EF4-FFF2-40B4-BE49-F238E27FC236}">
                <a16:creationId xmlns:a16="http://schemas.microsoft.com/office/drawing/2014/main" id="{7DB25618-AEE3-3BAB-4A21-5A2164A08A48}"/>
              </a:ext>
            </a:extLst>
          </p:cNvPr>
          <p:cNvSpPr>
            <a:spLocks noGrp="1"/>
          </p:cNvSpPr>
          <p:nvPr>
            <p:ph idx="1"/>
          </p:nvPr>
        </p:nvSpPr>
        <p:spPr>
          <a:xfrm>
            <a:off x="272679" y="1680898"/>
            <a:ext cx="4486890" cy="4520610"/>
          </a:xfrm>
        </p:spPr>
        <p:txBody>
          <a:bodyPr/>
          <a:lstStyle/>
          <a:p>
            <a:pPr marL="0" indent="0">
              <a:buNone/>
            </a:pPr>
            <a:r>
              <a:rPr lang="tr-TR" sz="2400" b="1" dirty="0">
                <a:solidFill>
                  <a:schemeClr val="accent1">
                    <a:lumMod val="75000"/>
                  </a:schemeClr>
                </a:solidFill>
              </a:rPr>
              <a:t>Our Team Name:  MDH</a:t>
            </a:r>
          </a:p>
          <a:p>
            <a:r>
              <a:rPr lang="tr-TR" sz="1800" b="1" dirty="0">
                <a:solidFill>
                  <a:schemeClr val="accent1">
                    <a:lumMod val="75000"/>
                  </a:schemeClr>
                </a:solidFill>
              </a:rPr>
              <a:t>Team Lead: </a:t>
            </a:r>
          </a:p>
          <a:p>
            <a:pPr marL="0" indent="0">
              <a:buNone/>
            </a:pPr>
            <a:r>
              <a:rPr lang="tr-TR" sz="1800" dirty="0"/>
              <a:t>	</a:t>
            </a:r>
            <a:r>
              <a:rPr lang="tr-TR" sz="1600" b="1" dirty="0"/>
              <a:t>Mesude Gökpınar</a:t>
            </a:r>
          </a:p>
          <a:p>
            <a:pPr marL="0" indent="0">
              <a:buNone/>
            </a:pPr>
            <a:r>
              <a:rPr lang="tr-TR" sz="1400" dirty="0"/>
              <a:t>	 - student of Software Engineering</a:t>
            </a:r>
          </a:p>
          <a:p>
            <a:r>
              <a:rPr lang="tr-TR" sz="1800" b="1" dirty="0">
                <a:solidFill>
                  <a:schemeClr val="accent1">
                    <a:lumMod val="75000"/>
                  </a:schemeClr>
                </a:solidFill>
              </a:rPr>
              <a:t>Usability Tester: </a:t>
            </a:r>
          </a:p>
          <a:p>
            <a:pPr marL="0" indent="0">
              <a:buNone/>
            </a:pPr>
            <a:r>
              <a:rPr lang="tr-TR" sz="1800" dirty="0"/>
              <a:t>	</a:t>
            </a:r>
            <a:r>
              <a:rPr lang="tr-TR" sz="1600" b="1" dirty="0"/>
              <a:t>Duru Karacan </a:t>
            </a:r>
          </a:p>
          <a:p>
            <a:pPr marL="0" indent="0">
              <a:buNone/>
            </a:pPr>
            <a:r>
              <a:rPr lang="tr-TR" sz="1400" dirty="0"/>
              <a:t>	- student of Software Engineering</a:t>
            </a:r>
          </a:p>
          <a:p>
            <a:r>
              <a:rPr lang="tr-TR" sz="1800" b="1" dirty="0">
                <a:solidFill>
                  <a:schemeClr val="accent1">
                    <a:lumMod val="75000"/>
                  </a:schemeClr>
                </a:solidFill>
              </a:rPr>
              <a:t>Technical Analyst: </a:t>
            </a:r>
          </a:p>
          <a:p>
            <a:pPr marL="0" indent="0">
              <a:buNone/>
            </a:pPr>
            <a:r>
              <a:rPr lang="tr-TR" sz="1800" dirty="0"/>
              <a:t>	</a:t>
            </a:r>
            <a:r>
              <a:rPr lang="tr-TR" sz="1600" b="1" dirty="0"/>
              <a:t>Hikmetcan Altaş </a:t>
            </a:r>
          </a:p>
          <a:p>
            <a:pPr marL="0" indent="0">
              <a:buNone/>
            </a:pPr>
            <a:r>
              <a:rPr lang="tr-TR" sz="1400" dirty="0"/>
              <a:t>	- student of Computer Engineering</a:t>
            </a:r>
          </a:p>
          <a:p>
            <a:pPr marL="0" indent="0">
              <a:buNone/>
            </a:pPr>
            <a:endParaRPr lang="tr-TR" dirty="0"/>
          </a:p>
        </p:txBody>
      </p:sp>
      <p:pic>
        <p:nvPicPr>
          <p:cNvPr id="7" name="Resim 6" descr="insan yüzü, kişi, şahıs, giyim, gülümsemek, gülüş içeren bir resim&#10;&#10;Açıklama otomatik olarak oluşturuldu">
            <a:extLst>
              <a:ext uri="{FF2B5EF4-FFF2-40B4-BE49-F238E27FC236}">
                <a16:creationId xmlns:a16="http://schemas.microsoft.com/office/drawing/2014/main" id="{2503057A-2480-2DB7-C342-83C3DEA1994C}"/>
              </a:ext>
            </a:extLst>
          </p:cNvPr>
          <p:cNvPicPr>
            <a:picLocks noChangeAspect="1"/>
          </p:cNvPicPr>
          <p:nvPr/>
        </p:nvPicPr>
        <p:blipFill>
          <a:blip r:embed="rId2"/>
          <a:stretch>
            <a:fillRect/>
          </a:stretch>
        </p:blipFill>
        <p:spPr>
          <a:xfrm rot="10800000">
            <a:off x="4909696" y="1968789"/>
            <a:ext cx="7009625" cy="3944828"/>
          </a:xfrm>
          <a:prstGeom prst="rect">
            <a:avLst/>
          </a:prstGeom>
        </p:spPr>
      </p:pic>
      <p:sp>
        <p:nvSpPr>
          <p:cNvPr id="8" name="Metin kutusu 7">
            <a:extLst>
              <a:ext uri="{FF2B5EF4-FFF2-40B4-BE49-F238E27FC236}">
                <a16:creationId xmlns:a16="http://schemas.microsoft.com/office/drawing/2014/main" id="{86D5B2AD-B368-D3EB-8D58-5A4D8E15A458}"/>
              </a:ext>
            </a:extLst>
          </p:cNvPr>
          <p:cNvSpPr txBox="1"/>
          <p:nvPr/>
        </p:nvSpPr>
        <p:spPr>
          <a:xfrm>
            <a:off x="7374164" y="1445569"/>
            <a:ext cx="3892062" cy="523220"/>
          </a:xfrm>
          <a:prstGeom prst="rect">
            <a:avLst/>
          </a:prstGeom>
          <a:noFill/>
        </p:spPr>
        <p:txBody>
          <a:bodyPr wrap="square" rtlCol="0">
            <a:spAutoFit/>
          </a:bodyPr>
          <a:lstStyle/>
          <a:p>
            <a:r>
              <a:rPr lang="tr-TR" sz="2800" dirty="0">
                <a:latin typeface="Britannic Bold" panose="020B0903060703020204" pitchFamily="34" charset="0"/>
              </a:rPr>
              <a:t>TEAM MDH</a:t>
            </a:r>
          </a:p>
        </p:txBody>
      </p:sp>
    </p:spTree>
    <p:extLst>
      <p:ext uri="{BB962C8B-B14F-4D97-AF65-F5344CB8AC3E}">
        <p14:creationId xmlns:p14="http://schemas.microsoft.com/office/powerpoint/2010/main" val="70034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980C43-1386-002D-6909-F328F0AF1D06}"/>
              </a:ext>
            </a:extLst>
          </p:cNvPr>
          <p:cNvSpPr>
            <a:spLocks noGrp="1"/>
          </p:cNvSpPr>
          <p:nvPr>
            <p:ph type="title"/>
          </p:nvPr>
        </p:nvSpPr>
        <p:spPr/>
        <p:txBody>
          <a:bodyPr/>
          <a:lstStyle/>
          <a:p>
            <a:r>
              <a:rPr lang="en-GB" sz="36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Purpose of the Test</a:t>
            </a:r>
            <a:br>
              <a:rPr lang="tr-TR" sz="3600" dirty="0">
                <a:effectLst/>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İçerik Yer Tutucusu 2">
            <a:extLst>
              <a:ext uri="{FF2B5EF4-FFF2-40B4-BE49-F238E27FC236}">
                <a16:creationId xmlns:a16="http://schemas.microsoft.com/office/drawing/2014/main" id="{237C5AA4-BFEF-72AF-EAED-30B849941D13}"/>
              </a:ext>
            </a:extLst>
          </p:cNvPr>
          <p:cNvSpPr>
            <a:spLocks noGrp="1"/>
          </p:cNvSpPr>
          <p:nvPr>
            <p:ph idx="1"/>
          </p:nvPr>
        </p:nvSpPr>
        <p:spPr>
          <a:xfrm>
            <a:off x="612647" y="1315453"/>
            <a:ext cx="10653579" cy="5293894"/>
          </a:xfrm>
        </p:spPr>
        <p:txBody>
          <a:bodyPr>
            <a:normAutofit/>
          </a:bodyPr>
          <a:lstStyle/>
          <a:p>
            <a:pPr algn="l"/>
            <a:r>
              <a:rPr lang="tr-TR" b="1" i="1" dirty="0">
                <a:solidFill>
                  <a:schemeClr val="accent1">
                    <a:lumMod val="75000"/>
                  </a:schemeClr>
                </a:solidFill>
                <a:effectLst/>
                <a:latin typeface="Söhne"/>
              </a:rPr>
              <a:t>Objective:</a:t>
            </a:r>
            <a:endParaRPr lang="tr-TR" b="1" i="0" dirty="0">
              <a:solidFill>
                <a:schemeClr val="accent1">
                  <a:lumMod val="75000"/>
                </a:schemeClr>
              </a:solidFill>
              <a:effectLst/>
              <a:latin typeface="Söhne"/>
            </a:endParaRPr>
          </a:p>
          <a:p>
            <a:pPr marL="0" indent="0" algn="l">
              <a:buNone/>
            </a:pPr>
            <a:r>
              <a:rPr lang="tr-TR" b="0" i="0" dirty="0">
                <a:solidFill>
                  <a:srgbClr val="D1D5DB"/>
                </a:solidFill>
                <a:effectLst/>
                <a:latin typeface="Söhne"/>
              </a:rPr>
              <a:t>	</a:t>
            </a:r>
            <a:r>
              <a:rPr lang="tr-TR" b="1" i="0" dirty="0">
                <a:effectLst/>
                <a:latin typeface="Söhne"/>
              </a:rPr>
              <a:t>The primary objective</a:t>
            </a:r>
            <a:r>
              <a:rPr lang="tr-TR" b="0" i="0" dirty="0">
                <a:effectLst/>
                <a:latin typeface="Söhne"/>
              </a:rPr>
              <a:t> of this test is to analyze the user interface of the selected software using heuristic evaluation methods and identify usability issues.</a:t>
            </a:r>
          </a:p>
          <a:p>
            <a:pPr algn="l"/>
            <a:r>
              <a:rPr lang="tr-TR" b="1" i="1" dirty="0">
                <a:solidFill>
                  <a:schemeClr val="accent1">
                    <a:lumMod val="75000"/>
                  </a:schemeClr>
                </a:solidFill>
                <a:effectLst/>
                <a:latin typeface="Söhne"/>
              </a:rPr>
              <a:t>Selected Software:</a:t>
            </a:r>
            <a:endParaRPr lang="tr-TR" b="1" i="0" dirty="0">
              <a:solidFill>
                <a:schemeClr val="accent1">
                  <a:lumMod val="75000"/>
                </a:schemeClr>
              </a:solidFill>
              <a:effectLst/>
              <a:latin typeface="Söhne"/>
            </a:endParaRPr>
          </a:p>
          <a:p>
            <a:pPr marL="0" indent="0" algn="l">
              <a:buNone/>
            </a:pPr>
            <a:r>
              <a:rPr lang="tr-TR" b="0" i="0" dirty="0">
                <a:solidFill>
                  <a:srgbClr val="D1D5DB"/>
                </a:solidFill>
                <a:effectLst/>
                <a:latin typeface="Söhne"/>
              </a:rPr>
              <a:t>	</a:t>
            </a:r>
            <a:r>
              <a:rPr lang="tr-TR" b="1" dirty="0">
                <a:latin typeface="Söhne"/>
              </a:rPr>
              <a:t>H</a:t>
            </a:r>
            <a:r>
              <a:rPr lang="tr-TR" b="1" i="0" dirty="0">
                <a:effectLst/>
                <a:latin typeface="Söhne"/>
              </a:rPr>
              <a:t>ealthPass</a:t>
            </a:r>
            <a:r>
              <a:rPr lang="tr-TR" b="0" i="0" dirty="0">
                <a:effectLst/>
                <a:latin typeface="Söhne"/>
              </a:rPr>
              <a:t> is an application integrated with </a:t>
            </a:r>
            <a:r>
              <a:rPr lang="tr-TR" b="1" i="0" dirty="0">
                <a:effectLst/>
                <a:latin typeface="Söhne"/>
              </a:rPr>
              <a:t>e-nabız</a:t>
            </a:r>
            <a:r>
              <a:rPr lang="tr-TR" b="0" i="0" dirty="0">
                <a:effectLst/>
                <a:latin typeface="Söhne"/>
              </a:rPr>
              <a:t>, where you can store your vaccination, test and immunity certificates in accordance with international standards and use them easily while traveling</a:t>
            </a:r>
            <a:r>
              <a:rPr lang="tr-TR" dirty="0">
                <a:latin typeface="Söhne"/>
              </a:rPr>
              <a:t>.</a:t>
            </a:r>
            <a:endParaRPr lang="tr-TR" b="0" i="0" dirty="0">
              <a:effectLst/>
              <a:latin typeface="Söhne"/>
            </a:endParaRPr>
          </a:p>
          <a:p>
            <a:r>
              <a:rPr lang="tr-TR" b="1" i="1" dirty="0">
                <a:solidFill>
                  <a:schemeClr val="accent1">
                    <a:lumMod val="75000"/>
                  </a:schemeClr>
                </a:solidFill>
                <a:latin typeface="Söhne"/>
              </a:rPr>
              <a:t>C</a:t>
            </a:r>
            <a:r>
              <a:rPr lang="tr-TR" b="1" i="1" dirty="0">
                <a:solidFill>
                  <a:schemeClr val="accent1">
                    <a:lumMod val="75000"/>
                  </a:schemeClr>
                </a:solidFill>
                <a:effectLst/>
                <a:latin typeface="Söhne"/>
              </a:rPr>
              <a:t>urrent/Potential Users:</a:t>
            </a:r>
            <a:endParaRPr lang="tr-TR" b="1" i="0" dirty="0">
              <a:solidFill>
                <a:schemeClr val="accent1">
                  <a:lumMod val="75000"/>
                </a:schemeClr>
              </a:solidFill>
              <a:effectLst/>
              <a:latin typeface="Söhne"/>
            </a:endParaRPr>
          </a:p>
          <a:p>
            <a:pPr marL="0" indent="0" algn="l">
              <a:buNone/>
            </a:pPr>
            <a:r>
              <a:rPr lang="tr-TR" b="0" i="0" dirty="0">
                <a:solidFill>
                  <a:srgbClr val="D1D5DB"/>
                </a:solidFill>
                <a:effectLst/>
                <a:latin typeface="Söhne"/>
              </a:rPr>
              <a:t>	</a:t>
            </a:r>
            <a:r>
              <a:rPr lang="tr-TR" b="0" i="0" dirty="0">
                <a:effectLst/>
                <a:latin typeface="Söhne"/>
              </a:rPr>
              <a:t> The current and potential users are anyone who wants to check and report their health status while traveling.</a:t>
            </a:r>
          </a:p>
          <a:p>
            <a:pPr marL="0" indent="0">
              <a:buNone/>
            </a:pPr>
            <a:br>
              <a:rPr lang="tr-TR" dirty="0"/>
            </a:br>
            <a:endParaRPr lang="tr-TR" dirty="0"/>
          </a:p>
        </p:txBody>
      </p:sp>
    </p:spTree>
    <p:extLst>
      <p:ext uri="{BB962C8B-B14F-4D97-AF65-F5344CB8AC3E}">
        <p14:creationId xmlns:p14="http://schemas.microsoft.com/office/powerpoint/2010/main" val="282753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274894-57A7-09C8-B9ED-21BFC2413DA8}"/>
              </a:ext>
            </a:extLst>
          </p:cNvPr>
          <p:cNvSpPr>
            <a:spLocks noGrp="1"/>
          </p:cNvSpPr>
          <p:nvPr>
            <p:ph type="title"/>
          </p:nvPr>
        </p:nvSpPr>
        <p:spPr/>
        <p:txBody>
          <a:bodyPr/>
          <a:lstStyle/>
          <a:p>
            <a:r>
              <a:rPr lang="en-GB" sz="36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Scope of the Test</a:t>
            </a:r>
            <a:br>
              <a:rPr lang="tr-TR" sz="3600" dirty="0">
                <a:effectLst/>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İçerik Yer Tutucusu 2">
            <a:extLst>
              <a:ext uri="{FF2B5EF4-FFF2-40B4-BE49-F238E27FC236}">
                <a16:creationId xmlns:a16="http://schemas.microsoft.com/office/drawing/2014/main" id="{DE91DD9A-B9E0-9A0E-97C3-2CEEC7F0B94C}"/>
              </a:ext>
            </a:extLst>
          </p:cNvPr>
          <p:cNvSpPr>
            <a:spLocks noGrp="1"/>
          </p:cNvSpPr>
          <p:nvPr>
            <p:ph idx="1"/>
          </p:nvPr>
        </p:nvSpPr>
        <p:spPr/>
        <p:txBody>
          <a:bodyPr>
            <a:normAutofit lnSpcReduction="10000"/>
          </a:bodyPr>
          <a:lstStyle/>
          <a:p>
            <a:pPr marL="0" indent="0">
              <a:buNone/>
            </a:pPr>
            <a:r>
              <a:rPr lang="en-US" b="1" dirty="0">
                <a:solidFill>
                  <a:schemeClr val="accent1">
                    <a:lumMod val="75000"/>
                  </a:schemeClr>
                </a:solidFill>
              </a:rPr>
              <a:t>Evaluated Pages:</a:t>
            </a:r>
          </a:p>
          <a:p>
            <a:pPr marL="0" indent="0">
              <a:buNone/>
            </a:pPr>
            <a:r>
              <a:rPr lang="en-US" dirty="0"/>
              <a:t>    </a:t>
            </a:r>
            <a:r>
              <a:rPr lang="en-US" dirty="0">
                <a:latin typeface="+mj-lt"/>
              </a:rPr>
              <a:t>We have chosen to evaluate the following pages within </a:t>
            </a:r>
            <a:r>
              <a:rPr lang="en-US" b="1" dirty="0">
                <a:latin typeface="+mj-lt"/>
              </a:rPr>
              <a:t>Healt</a:t>
            </a:r>
            <a:r>
              <a:rPr lang="tr-TR" b="1" dirty="0">
                <a:latin typeface="+mj-lt"/>
              </a:rPr>
              <a:t>h</a:t>
            </a:r>
            <a:r>
              <a:rPr lang="en-US" b="1" dirty="0">
                <a:latin typeface="+mj-lt"/>
              </a:rPr>
              <a:t>Pass</a:t>
            </a:r>
          </a:p>
          <a:p>
            <a:r>
              <a:rPr lang="en-US" b="1" dirty="0">
                <a:latin typeface="+mj-lt"/>
              </a:rPr>
              <a:t>Welcome Page : </a:t>
            </a:r>
            <a:r>
              <a:rPr lang="en-US" b="0" i="0" dirty="0">
                <a:effectLst/>
                <a:latin typeface="+mj-lt"/>
              </a:rPr>
              <a:t>Providing users with a welcoming message, it informs them about the basic functionalities of the application.</a:t>
            </a:r>
            <a:endParaRPr lang="en-US" dirty="0">
              <a:latin typeface="+mj-lt"/>
            </a:endParaRPr>
          </a:p>
          <a:p>
            <a:r>
              <a:rPr lang="en-US" b="1" dirty="0">
                <a:latin typeface="+mj-lt"/>
              </a:rPr>
              <a:t>Digital Health Wallet Page</a:t>
            </a:r>
            <a:r>
              <a:rPr lang="tr-TR" b="1" dirty="0">
                <a:latin typeface="+mj-lt"/>
              </a:rPr>
              <a:t> </a:t>
            </a:r>
            <a:r>
              <a:rPr lang="en-US" b="1" dirty="0">
                <a:latin typeface="+mj-lt"/>
              </a:rPr>
              <a:t>: </a:t>
            </a:r>
            <a:r>
              <a:rPr lang="en-US" b="0" i="0" dirty="0">
                <a:effectLst/>
                <a:latin typeface="+mj-lt"/>
              </a:rPr>
              <a:t>Allowing users to securely store and view health documents in their digital health wallets.</a:t>
            </a:r>
            <a:endParaRPr lang="en-US" dirty="0">
              <a:latin typeface="+mj-lt"/>
            </a:endParaRPr>
          </a:p>
          <a:p>
            <a:r>
              <a:rPr lang="en-US" b="1" dirty="0">
                <a:latin typeface="+mj-lt"/>
              </a:rPr>
              <a:t>Adding Digital Health Certificate Page : </a:t>
            </a:r>
            <a:r>
              <a:rPr lang="en-US" dirty="0">
                <a:latin typeface="+mj-lt"/>
              </a:rPr>
              <a:t>Facilitating users in adding new health certificates using scan and add function with QR code and also integrating these documents into their digital health wallets.</a:t>
            </a:r>
          </a:p>
          <a:p>
            <a:pPr marL="0" indent="0">
              <a:buNone/>
            </a:pPr>
            <a:br>
              <a:rPr lang="tr-TR" dirty="0"/>
            </a:br>
            <a:endParaRPr lang="tr-TR" dirty="0"/>
          </a:p>
        </p:txBody>
      </p:sp>
    </p:spTree>
    <p:extLst>
      <p:ext uri="{BB962C8B-B14F-4D97-AF65-F5344CB8AC3E}">
        <p14:creationId xmlns:p14="http://schemas.microsoft.com/office/powerpoint/2010/main" val="1377595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25ED0EA-65E9-0B10-E07D-F8F55253C7CB}"/>
              </a:ext>
            </a:extLst>
          </p:cNvPr>
          <p:cNvSpPr>
            <a:spLocks noGrp="1"/>
          </p:cNvSpPr>
          <p:nvPr>
            <p:ph idx="1"/>
          </p:nvPr>
        </p:nvSpPr>
        <p:spPr>
          <a:xfrm>
            <a:off x="612647" y="545432"/>
            <a:ext cx="10653579" cy="5763928"/>
          </a:xfrm>
        </p:spPr>
        <p:txBody>
          <a:bodyPr>
            <a:normAutofit/>
          </a:bodyPr>
          <a:lstStyle/>
          <a:p>
            <a:pPr marL="0" indent="0">
              <a:buNone/>
            </a:pPr>
            <a:r>
              <a:rPr lang="tr-TR" b="1" dirty="0">
                <a:solidFill>
                  <a:schemeClr val="accent1">
                    <a:lumMod val="75000"/>
                  </a:schemeClr>
                </a:solidFill>
                <a:latin typeface="+mj-lt"/>
              </a:rPr>
              <a:t>Selection Rationale:</a:t>
            </a:r>
          </a:p>
          <a:p>
            <a:pPr marL="0" indent="0">
              <a:buNone/>
            </a:pPr>
            <a:endParaRPr lang="tr-TR" b="1" dirty="0">
              <a:latin typeface="+mj-lt"/>
            </a:endParaRPr>
          </a:p>
          <a:p>
            <a:r>
              <a:rPr lang="tr-TR" b="1" dirty="0">
                <a:latin typeface="+mj-lt"/>
              </a:rPr>
              <a:t>W</a:t>
            </a:r>
            <a:r>
              <a:rPr lang="tr-TR" b="1" i="0" dirty="0">
                <a:effectLst/>
                <a:latin typeface="+mj-lt"/>
              </a:rPr>
              <a:t>elcome page </a:t>
            </a:r>
            <a:r>
              <a:rPr lang="tr-TR" dirty="0">
                <a:latin typeface="+mj-lt"/>
              </a:rPr>
              <a:t>is crucial  as users' first touchpoint and </a:t>
            </a:r>
            <a:r>
              <a:rPr lang="en-US" dirty="0">
                <a:latin typeface="+mj-lt"/>
              </a:rPr>
              <a:t>providing vital information about basic functionalities</a:t>
            </a:r>
            <a:r>
              <a:rPr lang="tr-TR" dirty="0">
                <a:latin typeface="+mj-lt"/>
              </a:rPr>
              <a:t>.</a:t>
            </a:r>
          </a:p>
          <a:p>
            <a:r>
              <a:rPr lang="tr-TR" b="1" dirty="0">
                <a:latin typeface="+mj-lt"/>
              </a:rPr>
              <a:t>D</a:t>
            </a:r>
            <a:r>
              <a:rPr lang="en-US" b="1" dirty="0" err="1">
                <a:latin typeface="+mj-lt"/>
              </a:rPr>
              <a:t>igital</a:t>
            </a:r>
            <a:r>
              <a:rPr lang="en-US" b="1" dirty="0">
                <a:latin typeface="+mj-lt"/>
              </a:rPr>
              <a:t> health wallet page </a:t>
            </a:r>
            <a:r>
              <a:rPr lang="en-US" dirty="0">
                <a:latin typeface="+mj-lt"/>
              </a:rPr>
              <a:t>provides a secure platform for users to store and access health documents digitally.</a:t>
            </a:r>
            <a:endParaRPr lang="tr-TR" dirty="0">
              <a:latin typeface="+mj-lt"/>
            </a:endParaRPr>
          </a:p>
          <a:p>
            <a:r>
              <a:rPr lang="tr-TR" b="1" dirty="0">
                <a:latin typeface="+mj-lt"/>
              </a:rPr>
              <a:t>A</a:t>
            </a:r>
            <a:r>
              <a:rPr lang="en-US" b="1" dirty="0">
                <a:latin typeface="+mj-lt"/>
              </a:rPr>
              <a:t>dding digital health certificate page</a:t>
            </a:r>
            <a:r>
              <a:rPr lang="tr-TR" b="1" dirty="0">
                <a:latin typeface="+mj-lt"/>
              </a:rPr>
              <a:t> </a:t>
            </a:r>
            <a:r>
              <a:rPr lang="tr-TR" dirty="0">
                <a:latin typeface="+mj-lt"/>
              </a:rPr>
              <a:t>was chosen due to </a:t>
            </a:r>
            <a:r>
              <a:rPr lang="en-US" dirty="0">
                <a:latin typeface="+mj-lt"/>
              </a:rPr>
              <a:t>its pivotal role in HealthPass.</a:t>
            </a:r>
            <a:r>
              <a:rPr lang="tr-TR" dirty="0">
                <a:latin typeface="+mj-lt"/>
              </a:rPr>
              <a:t> A</a:t>
            </a:r>
            <a:r>
              <a:rPr lang="en-US" dirty="0">
                <a:latin typeface="+mj-lt"/>
              </a:rPr>
              <a:t>dd new health certificates with a QR code scan and add function</a:t>
            </a:r>
            <a:endParaRPr lang="tr-TR" dirty="0">
              <a:latin typeface="+mj-lt"/>
            </a:endParaRPr>
          </a:p>
          <a:p>
            <a:endParaRPr lang="tr-TR" dirty="0">
              <a:latin typeface="+mj-lt"/>
            </a:endParaRPr>
          </a:p>
          <a:p>
            <a:pPr marL="0" indent="0">
              <a:buNone/>
            </a:pPr>
            <a:r>
              <a:rPr lang="tr-TR" dirty="0">
                <a:latin typeface="+mj-lt"/>
              </a:rPr>
              <a:t>         We've chosen pages that give a full picture of how users interact with the software. </a:t>
            </a:r>
            <a:r>
              <a:rPr lang="tr-TR" b="1" dirty="0">
                <a:latin typeface="+mj-lt"/>
              </a:rPr>
              <a:t>Our goal </a:t>
            </a:r>
            <a:r>
              <a:rPr lang="tr-TR" dirty="0">
                <a:latin typeface="+mj-lt"/>
              </a:rPr>
              <a:t>is to spot any issues that might affect the user experience on these important pages.</a:t>
            </a:r>
          </a:p>
        </p:txBody>
      </p:sp>
    </p:spTree>
    <p:extLst>
      <p:ext uri="{BB962C8B-B14F-4D97-AF65-F5344CB8AC3E}">
        <p14:creationId xmlns:p14="http://schemas.microsoft.com/office/powerpoint/2010/main" val="2228229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086D7A-53C0-D7CF-BD25-049DD4AD4ACD}"/>
              </a:ext>
            </a:extLst>
          </p:cNvPr>
          <p:cNvSpPr>
            <a:spLocks noGrp="1"/>
          </p:cNvSpPr>
          <p:nvPr>
            <p:ph type="title"/>
          </p:nvPr>
        </p:nvSpPr>
        <p:spPr>
          <a:xfrm>
            <a:off x="224641" y="2325950"/>
            <a:ext cx="3710865" cy="2863918"/>
          </a:xfrm>
        </p:spPr>
        <p:txBody>
          <a:bodyPr>
            <a:normAutofit/>
          </a:bodyPr>
          <a:lstStyle/>
          <a:p>
            <a:r>
              <a:rPr lang="en-GB"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Heuristics List </a:t>
            </a:r>
            <a:r>
              <a:rPr lang="tr-TR"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a:t>
            </a:r>
            <a:br>
              <a:rPr lang="tr-TR"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br>
            <a:br>
              <a:rPr lang="tr-TR"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br>
            <a:r>
              <a:rPr lang="tr-TR"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n-GB"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of the</a:t>
            </a:r>
            <a:r>
              <a:rPr lang="tr-TR" sz="3300" dirty="0">
                <a:solidFill>
                  <a:schemeClr val="accent6">
                    <a:lumMod val="50000"/>
                  </a:schemeClr>
                </a:solidFill>
                <a:latin typeface="Arial" panose="020B0604020202020204" pitchFamily="34" charset="0"/>
                <a:ea typeface="Times New Roman" panose="02020603050405020304" pitchFamily="18" charset="0"/>
                <a:cs typeface="Times New Roman" panose="02020603050405020304" pitchFamily="18" charset="0"/>
              </a:rPr>
              <a:t> </a:t>
            </a:r>
            <a:r>
              <a:rPr lang="tr-TR" sz="3300" noProof="1">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mistakes</a:t>
            </a:r>
            <a:br>
              <a:rPr lang="en-GB" sz="3300" dirty="0">
                <a:solidFill>
                  <a:schemeClr val="accent6">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br>
            <a:endParaRPr lang="tr-TR" sz="3300" dirty="0">
              <a:solidFill>
                <a:schemeClr val="accent6">
                  <a:lumMod val="50000"/>
                </a:schemeClr>
              </a:solidFill>
            </a:endParaRPr>
          </a:p>
        </p:txBody>
      </p:sp>
      <p:pic>
        <p:nvPicPr>
          <p:cNvPr id="5" name="İçerik Yer Tutucusu 4" descr="metin, ekran görüntüsü, paralel, sayı, numara içeren bir resim&#10;&#10;Açıklama otomatik olarak oluşturuldu">
            <a:extLst>
              <a:ext uri="{FF2B5EF4-FFF2-40B4-BE49-F238E27FC236}">
                <a16:creationId xmlns:a16="http://schemas.microsoft.com/office/drawing/2014/main" id="{81380519-B24D-629B-98FA-701A4FDB51AD}"/>
              </a:ext>
            </a:extLst>
          </p:cNvPr>
          <p:cNvPicPr>
            <a:picLocks noGrp="1" noChangeAspect="1"/>
          </p:cNvPicPr>
          <p:nvPr>
            <p:ph idx="1"/>
          </p:nvPr>
        </p:nvPicPr>
        <p:blipFill>
          <a:blip r:embed="rId2"/>
          <a:stretch>
            <a:fillRect/>
          </a:stretch>
        </p:blipFill>
        <p:spPr>
          <a:xfrm>
            <a:off x="3935506" y="116380"/>
            <a:ext cx="7869278" cy="6625239"/>
          </a:xfrm>
        </p:spPr>
      </p:pic>
    </p:spTree>
    <p:extLst>
      <p:ext uri="{BB962C8B-B14F-4D97-AF65-F5344CB8AC3E}">
        <p14:creationId xmlns:p14="http://schemas.microsoft.com/office/powerpoint/2010/main" val="12166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C26A7A-BBAF-3F53-71FB-DB84EAAB7552}"/>
              </a:ext>
            </a:extLst>
          </p:cNvPr>
          <p:cNvSpPr>
            <a:spLocks noGrp="1"/>
          </p:cNvSpPr>
          <p:nvPr>
            <p:ph type="title"/>
          </p:nvPr>
        </p:nvSpPr>
        <p:spPr/>
        <p:txBody>
          <a:bodyPr/>
          <a:lstStyle/>
          <a:p>
            <a:r>
              <a:rPr lang="en-GB" sz="3600" dirty="0">
                <a:solidFill>
                  <a:schemeClr val="accent6">
                    <a:lumMod val="50000"/>
                  </a:schemeClr>
                </a:solidFill>
                <a:effectLst/>
                <a:latin typeface="Arial" panose="020B0604020202020204" pitchFamily="34" charset="0"/>
                <a:ea typeface="Times New Roman" panose="02020603050405020304" pitchFamily="18" charset="0"/>
              </a:rPr>
              <a:t>Recommendations</a:t>
            </a:r>
            <a:br>
              <a:rPr lang="tr-TR" sz="36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tr-TR" dirty="0">
              <a:solidFill>
                <a:schemeClr val="accent6">
                  <a:lumMod val="50000"/>
                </a:schemeClr>
              </a:solidFill>
            </a:endParaRPr>
          </a:p>
        </p:txBody>
      </p:sp>
      <p:sp>
        <p:nvSpPr>
          <p:cNvPr id="3" name="İçerik Yer Tutucusu 2">
            <a:extLst>
              <a:ext uri="{FF2B5EF4-FFF2-40B4-BE49-F238E27FC236}">
                <a16:creationId xmlns:a16="http://schemas.microsoft.com/office/drawing/2014/main" id="{7F33E11D-E49F-0178-CA76-FA3B34599807}"/>
              </a:ext>
            </a:extLst>
          </p:cNvPr>
          <p:cNvSpPr>
            <a:spLocks noGrp="1"/>
          </p:cNvSpPr>
          <p:nvPr>
            <p:ph idx="1"/>
          </p:nvPr>
        </p:nvSpPr>
        <p:spPr/>
        <p:txBody>
          <a:bodyPr>
            <a:noAutofit/>
          </a:bodyPr>
          <a:lstStyle/>
          <a:p>
            <a:r>
              <a:rPr lang="en-US" sz="1700" dirty="0"/>
              <a:t>The page lacks depth and does not contain hints to guide the user, making them feel lost.</a:t>
            </a:r>
            <a:endParaRPr lang="tr-TR" sz="1700" dirty="0"/>
          </a:p>
          <a:p>
            <a:r>
              <a:rPr lang="en-US" sz="1700" dirty="0"/>
              <a:t>There is no filtering; certificates are added to the application through E-</a:t>
            </a:r>
            <a:r>
              <a:rPr lang="en-US" sz="1700" dirty="0" err="1"/>
              <a:t>nabız</a:t>
            </a:r>
            <a:r>
              <a:rPr lang="en-US" sz="1700" dirty="0"/>
              <a:t> without a tab directing to E-</a:t>
            </a:r>
            <a:r>
              <a:rPr lang="en-US" sz="1700" dirty="0" err="1"/>
              <a:t>nabız</a:t>
            </a:r>
            <a:r>
              <a:rPr lang="en-US" sz="1700" dirty="0"/>
              <a:t>.</a:t>
            </a:r>
            <a:endParaRPr lang="tr-TR" sz="1700" dirty="0"/>
          </a:p>
          <a:p>
            <a:r>
              <a:rPr lang="en-US" sz="1700" dirty="0"/>
              <a:t>Despite aiming to be a user-friendly application for general use, the design falls short as the clickable elements are minimal.</a:t>
            </a:r>
            <a:endParaRPr lang="tr-TR" sz="1700" dirty="0"/>
          </a:p>
          <a:p>
            <a:r>
              <a:rPr lang="en-US" sz="1700" dirty="0"/>
              <a:t>The application's complexity arises from its simplicity and limited interaction with the user.</a:t>
            </a:r>
            <a:endParaRPr lang="tr-TR" sz="1700" dirty="0"/>
          </a:p>
          <a:p>
            <a:r>
              <a:rPr lang="en-US" sz="1700" dirty="0"/>
              <a:t>Selecting the desired document among certificates is not done in a minimum number of steps.</a:t>
            </a:r>
            <a:endParaRPr lang="tr-TR" sz="1700" dirty="0"/>
          </a:p>
          <a:p>
            <a:r>
              <a:rPr lang="en-US" sz="1700" dirty="0"/>
              <a:t>When scanning a non-functional QR code, it does not provide an error message indicating that it is invalid.</a:t>
            </a:r>
            <a:endParaRPr lang="tr-TR" sz="1700" dirty="0"/>
          </a:p>
          <a:p>
            <a:r>
              <a:rPr lang="en-US" sz="1700" dirty="0"/>
              <a:t>With the presence of more than three certificates, the interface becomes complicated, and users struggle to find what they are looking for.</a:t>
            </a:r>
            <a:endParaRPr lang="tr-TR" sz="1700" dirty="0"/>
          </a:p>
        </p:txBody>
      </p:sp>
    </p:spTree>
    <p:extLst>
      <p:ext uri="{BB962C8B-B14F-4D97-AF65-F5344CB8AC3E}">
        <p14:creationId xmlns:p14="http://schemas.microsoft.com/office/powerpoint/2010/main" val="139654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964179-23DC-9821-E2B7-5621D704D9CB}"/>
              </a:ext>
            </a:extLst>
          </p:cNvPr>
          <p:cNvSpPr>
            <a:spLocks noGrp="1"/>
          </p:cNvSpPr>
          <p:nvPr>
            <p:ph type="title"/>
          </p:nvPr>
        </p:nvSpPr>
        <p:spPr>
          <a:xfrm>
            <a:off x="612648" y="431409"/>
            <a:ext cx="10653578" cy="1132258"/>
          </a:xfrm>
        </p:spPr>
        <p:txBody>
          <a:bodyPr/>
          <a:lstStyle/>
          <a:p>
            <a:r>
              <a:rPr lang="tr-TR" dirty="0" err="1"/>
              <a:t>Our</a:t>
            </a:r>
            <a:r>
              <a:rPr lang="tr-TR" dirty="0"/>
              <a:t> </a:t>
            </a:r>
            <a:r>
              <a:rPr lang="tr-TR" dirty="0" err="1"/>
              <a:t>Rec</a:t>
            </a:r>
            <a:r>
              <a:rPr lang="tr-TR" dirty="0"/>
              <a:t>. </a:t>
            </a:r>
            <a:r>
              <a:rPr lang="tr-TR" dirty="0" err="1"/>
              <a:t>for</a:t>
            </a:r>
            <a:r>
              <a:rPr lang="tr-TR" dirty="0"/>
              <a:t> welcome page:</a:t>
            </a:r>
          </a:p>
        </p:txBody>
      </p:sp>
      <p:pic>
        <p:nvPicPr>
          <p:cNvPr id="5" name="İçerik Yer Tutucusu 4" descr="metin, ekran görüntüsü, yazı tipi, tasarım içeren bir resim&#10;&#10;Açıklama otomatik olarak oluşturuldu">
            <a:extLst>
              <a:ext uri="{FF2B5EF4-FFF2-40B4-BE49-F238E27FC236}">
                <a16:creationId xmlns:a16="http://schemas.microsoft.com/office/drawing/2014/main" id="{3C887907-387F-5B28-36B7-4C163BC52C3B}"/>
              </a:ext>
            </a:extLst>
          </p:cNvPr>
          <p:cNvPicPr>
            <a:picLocks noGrp="1" noChangeAspect="1"/>
          </p:cNvPicPr>
          <p:nvPr>
            <p:ph idx="1"/>
          </p:nvPr>
        </p:nvPicPr>
        <p:blipFill>
          <a:blip r:embed="rId2"/>
          <a:stretch>
            <a:fillRect/>
          </a:stretch>
        </p:blipFill>
        <p:spPr>
          <a:xfrm>
            <a:off x="612648" y="1114769"/>
            <a:ext cx="2454346" cy="5311822"/>
          </a:xfrm>
        </p:spPr>
      </p:pic>
      <p:sp>
        <p:nvSpPr>
          <p:cNvPr id="6" name="Metin kutusu 5">
            <a:extLst>
              <a:ext uri="{FF2B5EF4-FFF2-40B4-BE49-F238E27FC236}">
                <a16:creationId xmlns:a16="http://schemas.microsoft.com/office/drawing/2014/main" id="{CA4C3257-F158-E23C-47AE-6AF3E334C41B}"/>
              </a:ext>
            </a:extLst>
          </p:cNvPr>
          <p:cNvSpPr txBox="1"/>
          <p:nvPr/>
        </p:nvSpPr>
        <p:spPr>
          <a:xfrm>
            <a:off x="3278730" y="1928589"/>
            <a:ext cx="8300622" cy="3493264"/>
          </a:xfrm>
          <a:prstGeom prst="rect">
            <a:avLst/>
          </a:prstGeom>
          <a:noFill/>
        </p:spPr>
        <p:txBody>
          <a:bodyPr wrap="square" rtlCol="0">
            <a:spAutoFit/>
          </a:bodyPr>
          <a:lstStyle/>
          <a:p>
            <a:endParaRPr lang="en-US" sz="1700" dirty="0"/>
          </a:p>
          <a:p>
            <a:pPr marL="285750" indent="-285750">
              <a:buFont typeface="Arial" panose="020B0604020202020204" pitchFamily="34" charset="0"/>
              <a:buChar char="•"/>
            </a:pPr>
            <a:r>
              <a:rPr lang="en-US" sz="1700" dirty="0"/>
              <a:t>A user session is not created; a user profile can be established, encouraging the user to adopt the application.</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scrolling agenda box can be added to the homepage to inform users about the health certificates they need to have when visiting different countries, and a search box can be included for research purposes.</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Wallet section can be added, which can also include travel tickets, eliminating the need for the user to go to a different application for tickets.</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For easy navigation at the bottom of the page, home, favorite, and back buttons can be added.</a:t>
            </a:r>
            <a:endParaRPr lang="tr-TR" sz="1700" dirty="0"/>
          </a:p>
        </p:txBody>
      </p:sp>
    </p:spTree>
    <p:extLst>
      <p:ext uri="{BB962C8B-B14F-4D97-AF65-F5344CB8AC3E}">
        <p14:creationId xmlns:p14="http://schemas.microsoft.com/office/powerpoint/2010/main" val="443840601"/>
      </p:ext>
    </p:extLst>
  </p:cSld>
  <p:clrMapOvr>
    <a:masterClrMapping/>
  </p:clrMapOvr>
</p:sld>
</file>

<file path=ppt/theme/theme1.xml><?xml version="1.0" encoding="utf-8"?>
<a:theme xmlns:a="http://schemas.openxmlformats.org/drawingml/2006/main" name="VanillaVTI">
  <a:themeElements>
    <a:clrScheme name="Mavi Yeşi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emplate>Office 2013 - 2022 Theme</Template>
  <TotalTime>379</TotalTime>
  <Words>901</Words>
  <Application>Microsoft Macintosh PowerPoint</Application>
  <PresentationFormat>Geniş ekran</PresentationFormat>
  <Paragraphs>80</Paragraphs>
  <Slides>12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12</vt:i4>
      </vt:variant>
    </vt:vector>
  </HeadingPairs>
  <TitlesOfParts>
    <vt:vector size="18" baseType="lpstr">
      <vt:lpstr>Arial</vt:lpstr>
      <vt:lpstr>Britannic Bold</vt:lpstr>
      <vt:lpstr>Calibri</vt:lpstr>
      <vt:lpstr>Neue Haas Grotesk Text Pro</vt:lpstr>
      <vt:lpstr>Söhne</vt:lpstr>
      <vt:lpstr>VanillaVTI</vt:lpstr>
      <vt:lpstr>Application Interface Enhancement: HealthPass</vt:lpstr>
      <vt:lpstr>Table of Content</vt:lpstr>
      <vt:lpstr>Team Structure</vt:lpstr>
      <vt:lpstr>Purpose of the Test </vt:lpstr>
      <vt:lpstr>Scope of the Test </vt:lpstr>
      <vt:lpstr>PowerPoint Sunusu</vt:lpstr>
      <vt:lpstr>Heuristics List :  # of the mistakes </vt:lpstr>
      <vt:lpstr>Recommendations </vt:lpstr>
      <vt:lpstr>Our Rec. for welcome page:</vt:lpstr>
      <vt:lpstr>Our Rec. for digital health wallet screen:</vt:lpstr>
      <vt:lpstr>Our Rec. for Scanning Sertificate:</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Interface Enhancement: HealthPass</dc:title>
  <dc:creator>duru karacan</dc:creator>
  <cp:lastModifiedBy>duru karacan</cp:lastModifiedBy>
  <cp:revision>16</cp:revision>
  <dcterms:created xsi:type="dcterms:W3CDTF">2023-11-30T14:58:52Z</dcterms:created>
  <dcterms:modified xsi:type="dcterms:W3CDTF">2023-12-08T08:58:32Z</dcterms:modified>
</cp:coreProperties>
</file>